
<file path=[Content_Types].xml><?xml version="1.0" encoding="utf-8"?>
<Types xmlns="http://schemas.openxmlformats.org/package/2006/content-types"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75" r:id="rId2"/>
    <p:sldId id="325" r:id="rId3"/>
    <p:sldId id="335" r:id="rId4"/>
    <p:sldId id="317" r:id="rId5"/>
    <p:sldId id="324" r:id="rId6"/>
    <p:sldId id="329" r:id="rId7"/>
    <p:sldId id="333" r:id="rId8"/>
    <p:sldId id="330" r:id="rId9"/>
    <p:sldId id="331" r:id="rId10"/>
    <p:sldId id="334" r:id="rId11"/>
    <p:sldId id="332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00"/>
    <a:srgbClr val="F19D64"/>
    <a:srgbClr val="D67710"/>
    <a:srgbClr val="4B6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3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7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66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AC8A5-651C-4460-1B8A-DEF56DE5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14612"/>
            <a:ext cx="9144000" cy="1314451"/>
          </a:xfrm>
        </p:spPr>
        <p:txBody>
          <a:bodyPr>
            <a:normAutofit/>
          </a:bodyPr>
          <a:lstStyle/>
          <a:p>
            <a:r>
              <a:rPr lang="nl-NL" sz="8000" b="1" dirty="0">
                <a:solidFill>
                  <a:srgbClr val="FFFFFF"/>
                </a:solidFill>
              </a:rPr>
              <a:t>Meer op Jezus lijken</a:t>
            </a:r>
            <a:endParaRPr lang="nl-NL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C8BB3-6CC9-C3A9-B687-F63DC254D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>
            <a:extLst>
              <a:ext uri="{FF2B5EF4-FFF2-40B4-BE49-F238E27FC236}">
                <a16:creationId xmlns:a16="http://schemas.microsoft.com/office/drawing/2014/main" id="{09DFA335-7977-54BB-5A19-E0BFE33463D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246" y="2"/>
            <a:ext cx="11011508" cy="1000124"/>
          </a:xfrm>
          <a:prstGeom prst="rect">
            <a:avLst/>
          </a:prstGeom>
        </p:spPr>
        <p:txBody>
          <a:bodyPr/>
          <a:lstStyle>
            <a:lvl1pPr defTabSz="905255">
              <a:defRPr sz="5346">
                <a:solidFill>
                  <a:srgbClr val="FFFFFF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pPr algn="r"/>
            <a:r>
              <a:rPr lang="nl-NL">
                <a:latin typeface="Bebas Neue" panose="020B0606020202050201" pitchFamily="34" charset="0"/>
              </a:rPr>
              <a:t>Jezus is de groeifactor!</a:t>
            </a:r>
            <a:endParaRPr lang="nl-NL" dirty="0">
              <a:latin typeface="Bebas Neue" panose="020B0606020202050201" pitchFamily="34" charset="0"/>
            </a:endParaRPr>
          </a:p>
        </p:txBody>
      </p:sp>
      <p:sp>
        <p:nvSpPr>
          <p:cNvPr id="128" name="Ondertitel 2">
            <a:extLst>
              <a:ext uri="{FF2B5EF4-FFF2-40B4-BE49-F238E27FC236}">
                <a16:creationId xmlns:a16="http://schemas.microsoft.com/office/drawing/2014/main" id="{AF865B7D-1CCE-D886-6193-18FFA505488B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314326" y="1171575"/>
            <a:ext cx="11658600" cy="56864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 algn="l">
              <a:lnSpc>
                <a:spcPts val="3500"/>
              </a:lnSpc>
              <a:spcBef>
                <a:spcPts val="6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Het Woord van God			</a:t>
            </a:r>
            <a:r>
              <a:rPr lang="nl-NL" sz="2800" b="1" dirty="0">
                <a:solidFill>
                  <a:srgbClr val="FFFF00"/>
                </a:solidFill>
              </a:rPr>
              <a:t>Jezus </a:t>
            </a:r>
            <a:r>
              <a:rPr lang="nl-NL" sz="2800" dirty="0">
                <a:solidFill>
                  <a:srgbClr val="FFFFFF"/>
                </a:solidFill>
              </a:rPr>
              <a:t>is het Levende Woord!</a:t>
            </a:r>
          </a:p>
          <a:p>
            <a:pPr marL="514350" indent="-514350" algn="l">
              <a:lnSpc>
                <a:spcPts val="3500"/>
              </a:lnSpc>
              <a:spcBef>
                <a:spcPts val="24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Oefening in ‘uitdoen’ en ‘aandoen’	</a:t>
            </a:r>
            <a:r>
              <a:rPr lang="nl-NL" sz="2800" b="1" dirty="0">
                <a:solidFill>
                  <a:srgbClr val="FFFF00"/>
                </a:solidFill>
              </a:rPr>
              <a:t>Jezus</a:t>
            </a:r>
            <a:r>
              <a:rPr lang="nl-NL" sz="2800" dirty="0">
                <a:solidFill>
                  <a:srgbClr val="FFFFFF"/>
                </a:solidFill>
              </a:rPr>
              <a:t> heeft Zijn leven afgelegd 							en aangedaan!</a:t>
            </a:r>
          </a:p>
          <a:p>
            <a:pPr marL="514350" indent="-514350" algn="l">
              <a:lnSpc>
                <a:spcPts val="3500"/>
              </a:lnSpc>
              <a:spcBef>
                <a:spcPts val="24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Elkaar nodig om te bemoedigen	</a:t>
            </a:r>
            <a:r>
              <a:rPr lang="nl-NL" sz="2800" b="1" dirty="0">
                <a:solidFill>
                  <a:srgbClr val="FFFF00"/>
                </a:solidFill>
              </a:rPr>
              <a:t>Jezus</a:t>
            </a:r>
            <a:r>
              <a:rPr lang="nl-NL" sz="2800" dirty="0">
                <a:solidFill>
                  <a:srgbClr val="FFFFFF"/>
                </a:solidFill>
              </a:rPr>
              <a:t> is altijd met/in ons!	</a:t>
            </a:r>
          </a:p>
          <a:p>
            <a:pPr marL="514350" indent="-514350" algn="l">
              <a:lnSpc>
                <a:spcPts val="3500"/>
              </a:lnSpc>
              <a:spcBef>
                <a:spcPts val="24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De Heilige Geest				</a:t>
            </a:r>
            <a:r>
              <a:rPr lang="nl-NL" sz="2800" b="1" dirty="0">
                <a:solidFill>
                  <a:srgbClr val="FFFF00"/>
                </a:solidFill>
              </a:rPr>
              <a:t>Jezus</a:t>
            </a:r>
            <a:r>
              <a:rPr lang="nl-NL" sz="2800" dirty="0">
                <a:solidFill>
                  <a:srgbClr val="FFFFFF"/>
                </a:solidFill>
              </a:rPr>
              <a:t> is de Vervuller met de 							Geest en nodigt ons uit om te 							drinken!</a:t>
            </a:r>
          </a:p>
          <a:p>
            <a:pPr marL="514350" indent="-514350" algn="l">
              <a:lnSpc>
                <a:spcPts val="3500"/>
              </a:lnSpc>
              <a:spcBef>
                <a:spcPts val="2400"/>
              </a:spcBef>
              <a:buAutoNum type="arabicPeriod" startAt="5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>
                <a:solidFill>
                  <a:srgbClr val="FFFFFF"/>
                </a:solidFill>
              </a:rPr>
              <a:t>Proces: Met </a:t>
            </a:r>
            <a:r>
              <a:rPr lang="nl-NL" sz="2800" dirty="0">
                <a:solidFill>
                  <a:srgbClr val="FFFFFF"/>
                </a:solidFill>
              </a:rPr>
              <a:t>vallen en opstaan	</a:t>
            </a:r>
            <a:r>
              <a:rPr lang="nl-NL" sz="2800">
                <a:solidFill>
                  <a:srgbClr val="FFFFFF"/>
                </a:solidFill>
              </a:rPr>
              <a:t>	</a:t>
            </a:r>
            <a:r>
              <a:rPr lang="nl-NL" sz="2800">
                <a:solidFill>
                  <a:srgbClr val="FFFF00"/>
                </a:solidFill>
              </a:rPr>
              <a:t>Jezus</a:t>
            </a:r>
            <a:r>
              <a:rPr lang="nl-NL" sz="2800">
                <a:solidFill>
                  <a:srgbClr val="FFFFFF"/>
                </a:solidFill>
              </a:rPr>
              <a:t> </a:t>
            </a:r>
            <a:r>
              <a:rPr lang="nl-NL" sz="2800" dirty="0">
                <a:solidFill>
                  <a:srgbClr val="FFFFFF"/>
                </a:solidFill>
              </a:rPr>
              <a:t>is de opstanding en in 							Hem overwinnen wij!</a:t>
            </a:r>
          </a:p>
        </p:txBody>
      </p:sp>
    </p:spTree>
    <p:extLst>
      <p:ext uri="{BB962C8B-B14F-4D97-AF65-F5344CB8AC3E}">
        <p14:creationId xmlns:p14="http://schemas.microsoft.com/office/powerpoint/2010/main" val="7345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C1194-361B-A08E-9134-45DC79038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>
            <a:extLst>
              <a:ext uri="{FF2B5EF4-FFF2-40B4-BE49-F238E27FC236}">
                <a16:creationId xmlns:a16="http://schemas.microsoft.com/office/drawing/2014/main" id="{CEACE0F7-1D40-31C4-7A7F-D2CA7F916B5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246" y="1"/>
            <a:ext cx="11011508" cy="1480008"/>
          </a:xfrm>
          <a:prstGeom prst="rect">
            <a:avLst/>
          </a:prstGeom>
        </p:spPr>
        <p:txBody>
          <a:bodyPr/>
          <a:lstStyle>
            <a:lvl1pPr defTabSz="905255">
              <a:defRPr sz="5346">
                <a:solidFill>
                  <a:srgbClr val="FFFFFF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pPr algn="r"/>
            <a:endParaRPr lang="nl-NL" dirty="0">
              <a:latin typeface="Bebas Neue" panose="020B0606020202050201" pitchFamily="34" charset="0"/>
            </a:endParaRPr>
          </a:p>
        </p:txBody>
      </p:sp>
      <p:sp>
        <p:nvSpPr>
          <p:cNvPr id="128" name="Ondertitel 2">
            <a:extLst>
              <a:ext uri="{FF2B5EF4-FFF2-40B4-BE49-F238E27FC236}">
                <a16:creationId xmlns:a16="http://schemas.microsoft.com/office/drawing/2014/main" id="{0FBD291E-D147-0887-51DA-DCC53E088F7D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971550" y="1923068"/>
            <a:ext cx="10630204" cy="49349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nl-NL" sz="2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7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6A9DC-6505-4A25-1EBC-BB41F0948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>
            <a:extLst>
              <a:ext uri="{FF2B5EF4-FFF2-40B4-BE49-F238E27FC236}">
                <a16:creationId xmlns:a16="http://schemas.microsoft.com/office/drawing/2014/main" id="{56F6D2BB-83D6-66FC-BE7E-4DFE94AE2F9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246" y="0"/>
            <a:ext cx="11011508" cy="1250875"/>
          </a:xfrm>
          <a:prstGeom prst="rect">
            <a:avLst/>
          </a:prstGeom>
        </p:spPr>
        <p:txBody>
          <a:bodyPr/>
          <a:lstStyle>
            <a:lvl1pPr defTabSz="905255">
              <a:defRPr sz="5346">
                <a:solidFill>
                  <a:srgbClr val="FFFFFF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pPr algn="r"/>
            <a:r>
              <a:rPr lang="nl-NL" dirty="0">
                <a:latin typeface="Bebas Neue" panose="020B0606020202050201" pitchFamily="34" charset="0"/>
              </a:rPr>
              <a:t>Filippenzen 2:3-8 (GNB)</a:t>
            </a:r>
          </a:p>
        </p:txBody>
      </p:sp>
      <p:sp>
        <p:nvSpPr>
          <p:cNvPr id="128" name="Ondertitel 2">
            <a:extLst>
              <a:ext uri="{FF2B5EF4-FFF2-40B4-BE49-F238E27FC236}">
                <a16:creationId xmlns:a16="http://schemas.microsoft.com/office/drawing/2014/main" id="{0AD72119-8115-2E13-CD5F-4EFA22E891E3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971549" y="1250875"/>
            <a:ext cx="11011507" cy="56071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baseline="30000" dirty="0">
                <a:solidFill>
                  <a:srgbClr val="FFFFFF"/>
                </a:solidFill>
              </a:rPr>
              <a:t>3</a:t>
            </a:r>
            <a:r>
              <a:rPr lang="nl-NL" sz="2600" i="1" dirty="0">
                <a:solidFill>
                  <a:srgbClr val="FFFFFF"/>
                </a:solidFill>
              </a:rPr>
              <a:t> Doe niets uit eigenbelang of ijdelheid maar wees bescheiden en acht anderen belangrijker dan uzelf. </a:t>
            </a:r>
          </a:p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baseline="30000" dirty="0">
                <a:solidFill>
                  <a:srgbClr val="FFFFFF"/>
                </a:solidFill>
              </a:rPr>
              <a:t>4</a:t>
            </a:r>
            <a:r>
              <a:rPr lang="nl-NL" sz="2600" i="1" dirty="0">
                <a:solidFill>
                  <a:srgbClr val="FFFFFF"/>
                </a:solidFill>
              </a:rPr>
              <a:t> Laat ieder niet alleen de belangen van zichzelf in het oog houden, maar ook die van anderen.</a:t>
            </a:r>
          </a:p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baseline="30000" dirty="0">
                <a:solidFill>
                  <a:srgbClr val="FFFFFF"/>
                </a:solidFill>
              </a:rPr>
              <a:t>5</a:t>
            </a:r>
            <a:r>
              <a:rPr lang="nl-NL" sz="2600" i="1" dirty="0">
                <a:solidFill>
                  <a:srgbClr val="FFFFFF"/>
                </a:solidFill>
              </a:rPr>
              <a:t> </a:t>
            </a:r>
            <a:r>
              <a:rPr lang="nl-NL" sz="2600" b="1" i="1" dirty="0">
                <a:solidFill>
                  <a:srgbClr val="FFFF00"/>
                </a:solidFill>
              </a:rPr>
              <a:t>U moet die gezindheid hebben die ook Christus Jezus had</a:t>
            </a:r>
            <a:r>
              <a:rPr lang="nl-NL" sz="2600" i="1" dirty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baseline="30000" dirty="0">
                <a:solidFill>
                  <a:srgbClr val="FFFFFF"/>
                </a:solidFill>
              </a:rPr>
              <a:t>6</a:t>
            </a:r>
            <a:r>
              <a:rPr lang="nl-NL" sz="2600" i="1" dirty="0">
                <a:solidFill>
                  <a:srgbClr val="FFFFFF"/>
                </a:solidFill>
              </a:rPr>
              <a:t> Hij had de gestalte van God, maar heeft zich niet willen vastklampen </a:t>
            </a:r>
          </a:p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dirty="0">
                <a:solidFill>
                  <a:srgbClr val="FFFFFF"/>
                </a:solidFill>
              </a:rPr>
              <a:t>aan Zijn gelijkheid met God.</a:t>
            </a:r>
          </a:p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baseline="30000" dirty="0">
                <a:solidFill>
                  <a:srgbClr val="FFFFFF"/>
                </a:solidFill>
              </a:rPr>
              <a:t>7</a:t>
            </a:r>
            <a:r>
              <a:rPr lang="nl-NL" sz="2600" i="1" dirty="0">
                <a:solidFill>
                  <a:srgbClr val="FFFFFF"/>
                </a:solidFill>
              </a:rPr>
              <a:t> Hij heeft zijn grootheid opgegeven door de gestalte van een slaaf te aanvaarden en aan mensen gelijk te worden. Hij leefde als een mens</a:t>
            </a:r>
          </a:p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baseline="30000" dirty="0">
                <a:solidFill>
                  <a:srgbClr val="FFFFFF"/>
                </a:solidFill>
              </a:rPr>
              <a:t>8</a:t>
            </a:r>
            <a:r>
              <a:rPr lang="nl-NL" sz="2600" i="1" dirty="0">
                <a:solidFill>
                  <a:srgbClr val="FFFFFF"/>
                </a:solidFill>
              </a:rPr>
              <a:t> en Hij vernederde zich door gehoorzaam te worden tot in de dood, de dood aan een kruis.</a:t>
            </a:r>
          </a:p>
        </p:txBody>
      </p:sp>
    </p:spTree>
    <p:extLst>
      <p:ext uri="{BB962C8B-B14F-4D97-AF65-F5344CB8AC3E}">
        <p14:creationId xmlns:p14="http://schemas.microsoft.com/office/powerpoint/2010/main" val="26664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6BBD6-7686-3A05-90D5-905782095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>
            <a:extLst>
              <a:ext uri="{FF2B5EF4-FFF2-40B4-BE49-F238E27FC236}">
                <a16:creationId xmlns:a16="http://schemas.microsoft.com/office/drawing/2014/main" id="{4ED527D3-A62D-9692-0E98-73C27F33E51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246" y="0"/>
            <a:ext cx="11011508" cy="1250875"/>
          </a:xfrm>
          <a:prstGeom prst="rect">
            <a:avLst/>
          </a:prstGeom>
        </p:spPr>
        <p:txBody>
          <a:bodyPr/>
          <a:lstStyle>
            <a:lvl1pPr defTabSz="905255">
              <a:defRPr sz="5346">
                <a:solidFill>
                  <a:srgbClr val="FFFFFF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pPr algn="r"/>
            <a:r>
              <a:rPr lang="nl-NL" dirty="0">
                <a:latin typeface="Bebas Neue" panose="020B0606020202050201" pitchFamily="34" charset="0"/>
              </a:rPr>
              <a:t>1 Petrus 2:21-23 (HSV)</a:t>
            </a:r>
          </a:p>
        </p:txBody>
      </p:sp>
      <p:sp>
        <p:nvSpPr>
          <p:cNvPr id="128" name="Ondertitel 2">
            <a:extLst>
              <a:ext uri="{FF2B5EF4-FFF2-40B4-BE49-F238E27FC236}">
                <a16:creationId xmlns:a16="http://schemas.microsoft.com/office/drawing/2014/main" id="{B88ADB48-196C-A5E5-268A-5622A5264085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971549" y="1528763"/>
            <a:ext cx="11011507" cy="5329237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dirty="0">
                <a:solidFill>
                  <a:srgbClr val="FFFFFF"/>
                </a:solidFill>
              </a:rPr>
              <a:t>21 </a:t>
            </a:r>
            <a:r>
              <a:rPr lang="nl-NL" sz="2600" b="1" i="1" dirty="0">
                <a:solidFill>
                  <a:srgbClr val="FFFF00"/>
                </a:solidFill>
              </a:rPr>
              <a:t>Want hiertoe bent u geroepen</a:t>
            </a:r>
            <a:r>
              <a:rPr lang="nl-NL" sz="2600" i="1" dirty="0">
                <a:solidFill>
                  <a:srgbClr val="FFFFFF"/>
                </a:solidFill>
              </a:rPr>
              <a:t>, omdat ook Christus voor ons geleden heeft; </a:t>
            </a:r>
            <a:r>
              <a:rPr lang="nl-NL" sz="2600" b="1" i="1" dirty="0">
                <a:solidFill>
                  <a:srgbClr val="FFFF00"/>
                </a:solidFill>
              </a:rPr>
              <a:t>Hij laat ons zo een voorbeeld na, opdat u Zijn voetsporen zou navolgen</a:t>
            </a:r>
            <a:r>
              <a:rPr lang="nl-NL" sz="2600" i="1" dirty="0">
                <a:solidFill>
                  <a:srgbClr val="FFFFFF"/>
                </a:solidFill>
              </a:rPr>
              <a:t>;</a:t>
            </a:r>
          </a:p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dirty="0">
                <a:solidFill>
                  <a:srgbClr val="FFFFFF"/>
                </a:solidFill>
              </a:rPr>
              <a:t>22 Hij, Die geen zonde gedaan heeft en in Wiens mond geen bedrog gevonden is;</a:t>
            </a:r>
          </a:p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dirty="0">
                <a:solidFill>
                  <a:srgbClr val="FFFFFF"/>
                </a:solidFill>
              </a:rPr>
              <a:t>23 Die, toen Hij uitgescholden werd, niet terugschold, en toen Hij leed, niet dreigde, maar het overgaf aan Hem Die rechtvaardig oordeelt;</a:t>
            </a:r>
          </a:p>
        </p:txBody>
      </p:sp>
    </p:spTree>
    <p:extLst>
      <p:ext uri="{BB962C8B-B14F-4D97-AF65-F5344CB8AC3E}">
        <p14:creationId xmlns:p14="http://schemas.microsoft.com/office/powerpoint/2010/main" val="23313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0B033-774D-B68A-4AF6-23CAC8859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>
            <a:extLst>
              <a:ext uri="{FF2B5EF4-FFF2-40B4-BE49-F238E27FC236}">
                <a16:creationId xmlns:a16="http://schemas.microsoft.com/office/drawing/2014/main" id="{0AB88475-406F-BCEE-2936-27781C1A45B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246" y="0"/>
            <a:ext cx="11011508" cy="1621409"/>
          </a:xfrm>
          <a:prstGeom prst="rect">
            <a:avLst/>
          </a:prstGeom>
        </p:spPr>
        <p:txBody>
          <a:bodyPr/>
          <a:lstStyle>
            <a:lvl1pPr defTabSz="905255">
              <a:defRPr sz="5346">
                <a:solidFill>
                  <a:srgbClr val="FFFFFF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pPr algn="r"/>
            <a:r>
              <a:rPr lang="nl-NL" dirty="0">
                <a:latin typeface="Bebas Neue" panose="020B0606020202050201" pitchFamily="34" charset="0"/>
              </a:rPr>
              <a:t>Genesis 1:27 en 31</a:t>
            </a:r>
          </a:p>
        </p:txBody>
      </p:sp>
      <p:sp>
        <p:nvSpPr>
          <p:cNvPr id="128" name="Ondertitel 2">
            <a:extLst>
              <a:ext uri="{FF2B5EF4-FFF2-40B4-BE49-F238E27FC236}">
                <a16:creationId xmlns:a16="http://schemas.microsoft.com/office/drawing/2014/main" id="{6494EA9D-5B7C-FA6B-3D21-578E7D1DC7EF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971550" y="2045616"/>
            <a:ext cx="10630204" cy="481238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baseline="30000" dirty="0">
                <a:solidFill>
                  <a:srgbClr val="FFFFFF"/>
                </a:solidFill>
              </a:rPr>
              <a:t>27 </a:t>
            </a:r>
            <a:r>
              <a:rPr lang="nl-NL" sz="2600" i="1" dirty="0">
                <a:solidFill>
                  <a:srgbClr val="FFFFFF"/>
                </a:solidFill>
              </a:rPr>
              <a:t>En God schiep de mens </a:t>
            </a:r>
            <a:r>
              <a:rPr lang="nl-NL" sz="2600" b="1" i="1" dirty="0">
                <a:solidFill>
                  <a:srgbClr val="FFFF00"/>
                </a:solidFill>
              </a:rPr>
              <a:t>naar Zijn beeld</a:t>
            </a:r>
            <a:r>
              <a:rPr lang="nl-NL" sz="2600" i="1" dirty="0">
                <a:solidFill>
                  <a:srgbClr val="FFFFFF"/>
                </a:solidFill>
              </a:rPr>
              <a:t>; </a:t>
            </a:r>
            <a:r>
              <a:rPr lang="nl-NL" sz="2600" b="1" i="1" dirty="0">
                <a:solidFill>
                  <a:srgbClr val="FFFF00"/>
                </a:solidFill>
              </a:rPr>
              <a:t>naar het beeld van God schiep Hij hem</a:t>
            </a:r>
            <a:r>
              <a:rPr lang="nl-NL" sz="2600" i="1" dirty="0">
                <a:solidFill>
                  <a:srgbClr val="FFFFFF"/>
                </a:solidFill>
              </a:rPr>
              <a:t>; mannelijk en vrouwelijk schiep Hij hen.</a:t>
            </a:r>
          </a:p>
          <a:p>
            <a:pPr algn="l">
              <a:lnSpc>
                <a:spcPts val="3500"/>
              </a:lnSpc>
              <a:spcBef>
                <a:spcPts val="12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baseline="30000" dirty="0">
                <a:solidFill>
                  <a:srgbClr val="FFFFFF"/>
                </a:solidFill>
              </a:rPr>
              <a:t>31</a:t>
            </a:r>
            <a:r>
              <a:rPr lang="nl-NL" sz="2600" i="1" dirty="0">
                <a:solidFill>
                  <a:srgbClr val="FFFFFF"/>
                </a:solidFill>
              </a:rPr>
              <a:t> En God zag al wat Hij gemaakt had, en zie, </a:t>
            </a:r>
            <a:r>
              <a:rPr lang="nl-NL" sz="2600" b="1" i="1" dirty="0">
                <a:solidFill>
                  <a:srgbClr val="FFFF00"/>
                </a:solidFill>
              </a:rPr>
              <a:t>het was zeer goed</a:t>
            </a:r>
            <a:r>
              <a:rPr lang="nl-NL" sz="2600" i="1" dirty="0">
                <a:solidFill>
                  <a:srgbClr val="FFFFFF"/>
                </a:solidFill>
              </a:rPr>
              <a:t>. Toen was het avond geweest en het was morgen geweest: de zesde dag.</a:t>
            </a:r>
          </a:p>
        </p:txBody>
      </p:sp>
    </p:spTree>
    <p:extLst>
      <p:ext uri="{BB962C8B-B14F-4D97-AF65-F5344CB8AC3E}">
        <p14:creationId xmlns:p14="http://schemas.microsoft.com/office/powerpoint/2010/main" val="302539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AB9A6-45C0-F8FC-25EC-8C818923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>
            <a:extLst>
              <a:ext uri="{FF2B5EF4-FFF2-40B4-BE49-F238E27FC236}">
                <a16:creationId xmlns:a16="http://schemas.microsoft.com/office/drawing/2014/main" id="{05EC92BA-FE04-B614-5813-8D78B3CB581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246" y="1"/>
            <a:ext cx="11011508" cy="1480008"/>
          </a:xfrm>
          <a:prstGeom prst="rect">
            <a:avLst/>
          </a:prstGeom>
        </p:spPr>
        <p:txBody>
          <a:bodyPr/>
          <a:lstStyle>
            <a:lvl1pPr defTabSz="905255">
              <a:defRPr sz="5346">
                <a:solidFill>
                  <a:srgbClr val="FFFFFF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pPr algn="r"/>
            <a:r>
              <a:rPr lang="nl-NL" dirty="0">
                <a:latin typeface="Bebas Neue" panose="020B0606020202050201" pitchFamily="34" charset="0"/>
              </a:rPr>
              <a:t>Vijf groeifactoren</a:t>
            </a:r>
          </a:p>
        </p:txBody>
      </p:sp>
      <p:sp>
        <p:nvSpPr>
          <p:cNvPr id="128" name="Ondertitel 2">
            <a:extLst>
              <a:ext uri="{FF2B5EF4-FFF2-40B4-BE49-F238E27FC236}">
                <a16:creationId xmlns:a16="http://schemas.microsoft.com/office/drawing/2014/main" id="{A29C7E70-C371-FA8D-B90C-803D823298E4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2500312" y="1923068"/>
            <a:ext cx="9101441" cy="49349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 algn="l">
              <a:lnSpc>
                <a:spcPts val="3500"/>
              </a:lnSpc>
              <a:spcBef>
                <a:spcPts val="6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Het Woord van God</a:t>
            </a:r>
          </a:p>
          <a:p>
            <a:pPr marL="514350" indent="-514350" algn="l">
              <a:lnSpc>
                <a:spcPts val="3500"/>
              </a:lnSpc>
              <a:spcBef>
                <a:spcPts val="18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Oefening – training</a:t>
            </a:r>
          </a:p>
          <a:p>
            <a:pPr marL="514350" indent="-514350" algn="l">
              <a:lnSpc>
                <a:spcPts val="3500"/>
              </a:lnSpc>
              <a:spcBef>
                <a:spcPts val="18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Medegelovigen </a:t>
            </a:r>
          </a:p>
          <a:p>
            <a:pPr marL="514350" indent="-514350" algn="l">
              <a:lnSpc>
                <a:spcPts val="3500"/>
              </a:lnSpc>
              <a:spcBef>
                <a:spcPts val="18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De Heilige Geest</a:t>
            </a:r>
          </a:p>
        </p:txBody>
      </p:sp>
    </p:spTree>
    <p:extLst>
      <p:ext uri="{BB962C8B-B14F-4D97-AF65-F5344CB8AC3E}">
        <p14:creationId xmlns:p14="http://schemas.microsoft.com/office/powerpoint/2010/main" val="6671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1CC3C-6A49-FF04-ECDC-9DAD7BC26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>
            <a:extLst>
              <a:ext uri="{FF2B5EF4-FFF2-40B4-BE49-F238E27FC236}">
                <a16:creationId xmlns:a16="http://schemas.microsoft.com/office/drawing/2014/main" id="{D8C61754-21BE-3207-60AD-CEB1DF07A05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246" y="0"/>
            <a:ext cx="11011508" cy="1443037"/>
          </a:xfrm>
          <a:prstGeom prst="rect">
            <a:avLst/>
          </a:prstGeom>
        </p:spPr>
        <p:txBody>
          <a:bodyPr/>
          <a:lstStyle>
            <a:lvl1pPr defTabSz="905255">
              <a:defRPr sz="5346">
                <a:solidFill>
                  <a:srgbClr val="FFFFFF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pPr algn="r"/>
            <a:r>
              <a:rPr lang="nl-NL" dirty="0">
                <a:latin typeface="Bebas Neue" panose="020B0606020202050201" pitchFamily="34" charset="0"/>
              </a:rPr>
              <a:t>2 Korinthe 3:18 (</a:t>
            </a:r>
            <a:r>
              <a:rPr lang="nl-NL" dirty="0" err="1">
                <a:latin typeface="Bebas Neue" panose="020B0606020202050201" pitchFamily="34" charset="0"/>
              </a:rPr>
              <a:t>hsv</a:t>
            </a:r>
            <a:r>
              <a:rPr lang="nl-NL" dirty="0">
                <a:latin typeface="Bebas Neue" panose="020B0606020202050201" pitchFamily="34" charset="0"/>
              </a:rPr>
              <a:t>)</a:t>
            </a:r>
          </a:p>
        </p:txBody>
      </p:sp>
      <p:sp>
        <p:nvSpPr>
          <p:cNvPr id="128" name="Ondertitel 2">
            <a:extLst>
              <a:ext uri="{FF2B5EF4-FFF2-40B4-BE49-F238E27FC236}">
                <a16:creationId xmlns:a16="http://schemas.microsoft.com/office/drawing/2014/main" id="{444EC985-EF8B-F5C9-4557-DC886F3E3B59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971550" y="1443037"/>
            <a:ext cx="10630204" cy="2171701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dirty="0">
                <a:solidFill>
                  <a:srgbClr val="FFFFFF"/>
                </a:solidFill>
              </a:rPr>
              <a:t>Wij allen nu, die met onbedekt gezicht de heerlijkheid van de Heere als in een spiegel aanschouwen, </a:t>
            </a:r>
          </a:p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dirty="0">
                <a:solidFill>
                  <a:srgbClr val="FFFFFF"/>
                </a:solidFill>
              </a:rPr>
              <a:t>worden van gedaante veranderd </a:t>
            </a:r>
            <a:r>
              <a:rPr lang="nl-NL" sz="2600" b="1" i="1" dirty="0">
                <a:solidFill>
                  <a:srgbClr val="FFFF00"/>
                </a:solidFill>
              </a:rPr>
              <a:t>naar hetzelfde beeld</a:t>
            </a:r>
            <a:r>
              <a:rPr lang="nl-NL" sz="2600" i="1" dirty="0">
                <a:solidFill>
                  <a:srgbClr val="FFFFFF"/>
                </a:solidFill>
              </a:rPr>
              <a:t>, van heerlijkheid tot heerlijkheid, </a:t>
            </a:r>
          </a:p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b="1" i="1" dirty="0">
                <a:solidFill>
                  <a:srgbClr val="FFFF00"/>
                </a:solidFill>
              </a:rPr>
              <a:t>zoals dit door de Geest van de Heere (in ons) bewerkt wordt</a:t>
            </a:r>
            <a:r>
              <a:rPr lang="nl-NL" sz="2600" i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65D367-3600-80A7-7CC7-AAC5F60005DB}"/>
              </a:ext>
            </a:extLst>
          </p:cNvPr>
          <p:cNvSpPr txBox="1">
            <a:spLocks/>
          </p:cNvSpPr>
          <p:nvPr/>
        </p:nvSpPr>
        <p:spPr>
          <a:xfrm>
            <a:off x="590246" y="4092651"/>
            <a:ext cx="11011508" cy="1322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0525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346" b="0" i="0" u="none" strike="noStrike" cap="none" spc="0" baseline="0">
                <a:solidFill>
                  <a:srgbClr val="FFFFFF"/>
                </a:solidFill>
                <a:uFillTx/>
                <a:latin typeface="Bebas Neue Book"/>
                <a:ea typeface="Bebas Neue Book"/>
                <a:cs typeface="Bebas Neue Book"/>
                <a:sym typeface="Bebas Neue Book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r" hangingPunct="1"/>
            <a:r>
              <a:rPr lang="nl-NL" dirty="0">
                <a:latin typeface="Bebas Neue" panose="020B0606020202050201" pitchFamily="34" charset="0"/>
              </a:rPr>
              <a:t>Galaten 5:22 (HSV)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68A4140-ECDC-012C-D94C-7DE3AE966636}"/>
              </a:ext>
            </a:extLst>
          </p:cNvPr>
          <p:cNvSpPr txBox="1">
            <a:spLocks/>
          </p:cNvSpPr>
          <p:nvPr/>
        </p:nvSpPr>
        <p:spPr>
          <a:xfrm>
            <a:off x="971550" y="5272088"/>
            <a:ext cx="10630204" cy="2081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 hangingPunct="1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dirty="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De vrucht van de Geest is echter: </a:t>
            </a:r>
            <a:r>
              <a:rPr lang="nl-NL" sz="2600" b="1" i="1" dirty="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liefde, blijdschap, vrede, geduld, vriendelijkheid, goedheid, geloof, zachtmoedigheid, zelfbeheersing</a:t>
            </a:r>
            <a:r>
              <a:rPr lang="nl-NL" sz="2600" i="1" dirty="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02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1794E-E378-6F4E-A1AF-FE5AD287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>
            <a:extLst>
              <a:ext uri="{FF2B5EF4-FFF2-40B4-BE49-F238E27FC236}">
                <a16:creationId xmlns:a16="http://schemas.microsoft.com/office/drawing/2014/main" id="{FA4B8243-E3E6-4AA8-514C-1B91D94129F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246" y="1"/>
            <a:ext cx="11011508" cy="1480008"/>
          </a:xfrm>
          <a:prstGeom prst="rect">
            <a:avLst/>
          </a:prstGeom>
        </p:spPr>
        <p:txBody>
          <a:bodyPr/>
          <a:lstStyle>
            <a:lvl1pPr defTabSz="905255">
              <a:defRPr sz="5346">
                <a:solidFill>
                  <a:srgbClr val="FFFFFF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pPr algn="r"/>
            <a:r>
              <a:rPr lang="nl-NL" dirty="0">
                <a:latin typeface="Bebas Neue" panose="020B0606020202050201" pitchFamily="34" charset="0"/>
              </a:rPr>
              <a:t>Zes groeifactoren</a:t>
            </a:r>
          </a:p>
        </p:txBody>
      </p:sp>
      <p:sp>
        <p:nvSpPr>
          <p:cNvPr id="128" name="Ondertitel 2">
            <a:extLst>
              <a:ext uri="{FF2B5EF4-FFF2-40B4-BE49-F238E27FC236}">
                <a16:creationId xmlns:a16="http://schemas.microsoft.com/office/drawing/2014/main" id="{B39CCEC7-A29C-97B3-D279-AE3CF63633E1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2500312" y="1923068"/>
            <a:ext cx="9101441" cy="49349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 algn="l">
              <a:lnSpc>
                <a:spcPts val="3500"/>
              </a:lnSpc>
              <a:spcBef>
                <a:spcPts val="6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Het Woord van God</a:t>
            </a:r>
          </a:p>
          <a:p>
            <a:pPr marL="514350" indent="-514350" algn="l">
              <a:lnSpc>
                <a:spcPts val="3500"/>
              </a:lnSpc>
              <a:spcBef>
                <a:spcPts val="18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Oefening – training</a:t>
            </a:r>
          </a:p>
          <a:p>
            <a:pPr marL="514350" indent="-514350" algn="l">
              <a:lnSpc>
                <a:spcPts val="3500"/>
              </a:lnSpc>
              <a:spcBef>
                <a:spcPts val="18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Andere gelovigen</a:t>
            </a:r>
          </a:p>
          <a:p>
            <a:pPr marL="514350" indent="-514350" algn="l">
              <a:lnSpc>
                <a:spcPts val="3500"/>
              </a:lnSpc>
              <a:spcBef>
                <a:spcPts val="18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De Heilige Geest</a:t>
            </a:r>
          </a:p>
          <a:p>
            <a:pPr marL="514350" indent="-514350" algn="l">
              <a:lnSpc>
                <a:spcPts val="3500"/>
              </a:lnSpc>
              <a:spcBef>
                <a:spcPts val="1800"/>
              </a:spcBef>
              <a:buAutoNum type="arabicPeriod"/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800" dirty="0">
                <a:solidFill>
                  <a:srgbClr val="FFFFFF"/>
                </a:solidFill>
              </a:rPr>
              <a:t>Tijd – het kost tijd</a:t>
            </a:r>
          </a:p>
        </p:txBody>
      </p:sp>
    </p:spTree>
    <p:extLst>
      <p:ext uri="{BB962C8B-B14F-4D97-AF65-F5344CB8AC3E}">
        <p14:creationId xmlns:p14="http://schemas.microsoft.com/office/powerpoint/2010/main" val="408961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C0F5C-BE1D-AA64-1269-5D723E02D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>
            <a:extLst>
              <a:ext uri="{FF2B5EF4-FFF2-40B4-BE49-F238E27FC236}">
                <a16:creationId xmlns:a16="http://schemas.microsoft.com/office/drawing/2014/main" id="{85DF9076-4913-706A-D566-A15AF47BBAF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246" y="0"/>
            <a:ext cx="11011508" cy="2443163"/>
          </a:xfrm>
          <a:prstGeom prst="rect">
            <a:avLst/>
          </a:prstGeom>
        </p:spPr>
        <p:txBody>
          <a:bodyPr/>
          <a:lstStyle>
            <a:lvl1pPr defTabSz="905255">
              <a:defRPr sz="5346">
                <a:solidFill>
                  <a:srgbClr val="FFFFFF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pPr algn="r"/>
            <a:r>
              <a:rPr lang="nl-NL" dirty="0">
                <a:latin typeface="Bebas Neue" panose="020B0606020202050201" pitchFamily="34" charset="0"/>
              </a:rPr>
              <a:t>Spreuken 24:16 (HSV)</a:t>
            </a:r>
          </a:p>
        </p:txBody>
      </p:sp>
      <p:sp>
        <p:nvSpPr>
          <p:cNvPr id="128" name="Ondertitel 2">
            <a:extLst>
              <a:ext uri="{FF2B5EF4-FFF2-40B4-BE49-F238E27FC236}">
                <a16:creationId xmlns:a16="http://schemas.microsoft.com/office/drawing/2014/main" id="{F9DC8182-6EC6-0BF7-0273-E7693056F1DC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971550" y="3057524"/>
            <a:ext cx="10630204" cy="38004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nl-NL" sz="2600" i="1" dirty="0">
                <a:solidFill>
                  <a:srgbClr val="FFFFFF"/>
                </a:solidFill>
              </a:rPr>
              <a:t>…… want al valt een rechtvaardige zevenmaal, </a:t>
            </a:r>
            <a:r>
              <a:rPr lang="nl-NL" sz="2600" b="1" i="1" dirty="0">
                <a:solidFill>
                  <a:srgbClr val="FFFF00"/>
                </a:solidFill>
              </a:rPr>
              <a:t>hij staat weer op</a:t>
            </a:r>
            <a:r>
              <a:rPr lang="nl-NL" sz="2600" i="1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3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E8B1-A85B-14FB-43E4-954725B4C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>
            <a:extLst>
              <a:ext uri="{FF2B5EF4-FFF2-40B4-BE49-F238E27FC236}">
                <a16:creationId xmlns:a16="http://schemas.microsoft.com/office/drawing/2014/main" id="{5507C517-186B-C258-9FCC-802C21BB5DE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246" y="1"/>
            <a:ext cx="11011508" cy="1480008"/>
          </a:xfrm>
          <a:prstGeom prst="rect">
            <a:avLst/>
          </a:prstGeom>
        </p:spPr>
        <p:txBody>
          <a:bodyPr/>
          <a:lstStyle>
            <a:lvl1pPr defTabSz="905255">
              <a:defRPr sz="5346">
                <a:solidFill>
                  <a:srgbClr val="FFFFFF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pPr algn="r"/>
            <a:endParaRPr lang="nl-NL" dirty="0">
              <a:latin typeface="Bebas Neue" panose="020B0606020202050201" pitchFamily="34" charset="0"/>
            </a:endParaRPr>
          </a:p>
        </p:txBody>
      </p:sp>
      <p:sp>
        <p:nvSpPr>
          <p:cNvPr id="128" name="Ondertitel 2">
            <a:extLst>
              <a:ext uri="{FF2B5EF4-FFF2-40B4-BE49-F238E27FC236}">
                <a16:creationId xmlns:a16="http://schemas.microsoft.com/office/drawing/2014/main" id="{9012780D-B04A-5754-9E23-E7CDBC6A3DFD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971550" y="1923068"/>
            <a:ext cx="10630204" cy="49349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600"/>
              </a:spcBef>
              <a:defRPr>
                <a:solidFill>
                  <a:schemeClr val="accent2">
                    <a:lumOff val="10980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nl-NL" sz="2800" i="1" dirty="0">
              <a:solidFill>
                <a:srgbClr val="FFFFFF"/>
              </a:solidFill>
            </a:endParaRPr>
          </a:p>
        </p:txBody>
      </p:sp>
      <p:pic>
        <p:nvPicPr>
          <p:cNvPr id="2" name="Kenmerk 6-Don't give up">
            <a:hlinkClick r:id="" action="ppaction://media"/>
            <a:extLst>
              <a:ext uri="{FF2B5EF4-FFF2-40B4-BE49-F238E27FC236}">
                <a16:creationId xmlns:a16="http://schemas.microsoft.com/office/drawing/2014/main" id="{AF46EC95-5E7E-0FAA-8A3D-A8522474A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245" y="-25317"/>
            <a:ext cx="9177753" cy="68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4B666B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9357</TotalTime>
  <Words>521</Words>
  <Application>Microsoft Office PowerPoint</Application>
  <PresentationFormat>Breedbeeld</PresentationFormat>
  <Paragraphs>41</Paragraphs>
  <Slides>11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 Unicode MS</vt:lpstr>
      <vt:lpstr>Arial</vt:lpstr>
      <vt:lpstr>Bebas Neue</vt:lpstr>
      <vt:lpstr>Calibri</vt:lpstr>
      <vt:lpstr>Calibri Light</vt:lpstr>
      <vt:lpstr>Kantoorthema</vt:lpstr>
      <vt:lpstr>Meer op Jezus lijken</vt:lpstr>
      <vt:lpstr>Filippenzen 2:3-8 (GNB)</vt:lpstr>
      <vt:lpstr>1 Petrus 2:21-23 (HSV)</vt:lpstr>
      <vt:lpstr>Genesis 1:27 en 31</vt:lpstr>
      <vt:lpstr>Vijf groeifactoren</vt:lpstr>
      <vt:lpstr>2 Korinthe 3:18 (hsv)</vt:lpstr>
      <vt:lpstr>Zes groeifactoren</vt:lpstr>
      <vt:lpstr>Spreuken 24:16 (HSV)</vt:lpstr>
      <vt:lpstr>PowerPoint-presentatie</vt:lpstr>
      <vt:lpstr>Jezus is de groeifactor!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Judith van de Langemheen</dc:creator>
  <cp:lastModifiedBy>Kees de Vlieger</cp:lastModifiedBy>
  <cp:revision>142</cp:revision>
  <dcterms:modified xsi:type="dcterms:W3CDTF">2025-08-09T08:03:28Z</dcterms:modified>
</cp:coreProperties>
</file>